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  <p:sldMasterId id="2147483652" r:id="rId3"/>
  </p:sldMasterIdLst>
  <p:notesMasterIdLst>
    <p:notesMasterId r:id="rId8"/>
  </p:notesMasterIdLst>
  <p:sldIdLst>
    <p:sldId id="256" r:id="rId4"/>
    <p:sldId id="257" r:id="rId5"/>
    <p:sldId id="258" r:id="rId6"/>
    <p:sldId id="259" r:id="rId7"/>
  </p:sldIdLst>
  <p:sldSz cx="12192000" cy="6858000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jHO8dyiLNAvHqBvKC3i8Sq2KmU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8"/>
  </p:normalViewPr>
  <p:slideViewPr>
    <p:cSldViewPr snapToGrid="0">
      <p:cViewPr varScale="1">
        <p:scale>
          <a:sx n="98" d="100"/>
          <a:sy n="98" d="100"/>
        </p:scale>
        <p:origin x="2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3.fntdata"/><Relationship Id="rId5" Type="http://schemas.openxmlformats.org/officeDocument/2006/relationships/slide" Target="slides/slide2.xml"/><Relationship Id="rId15" Type="http://customschemas.google.com/relationships/presentationmetadata" Target="meta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title"/>
          </p:nvPr>
        </p:nvSpPr>
        <p:spPr>
          <a:xfrm>
            <a:off x="65592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subTitle" idx="1"/>
          </p:nvPr>
        </p:nvSpPr>
        <p:spPr>
          <a:xfrm>
            <a:off x="655920" y="1971720"/>
            <a:ext cx="10819800" cy="571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1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2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/>
          <p:nvPr/>
        </p:nvSpPr>
        <p:spPr>
          <a:xfrm>
            <a:off x="0" y="-360"/>
            <a:ext cx="12191760" cy="6857640"/>
          </a:xfrm>
          <a:prstGeom prst="rect">
            <a:avLst/>
          </a:prstGeom>
          <a:solidFill>
            <a:srgbClr val="35B2B4">
              <a:alpha val="7764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u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1828080" y="2076840"/>
            <a:ext cx="8535600" cy="627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body" idx="2"/>
          </p:nvPr>
        </p:nvSpPr>
        <p:spPr>
          <a:xfrm>
            <a:off x="1754280" y="3052080"/>
            <a:ext cx="8683200" cy="1455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5"/>
          <p:cNvSpPr/>
          <p:nvPr/>
        </p:nvSpPr>
        <p:spPr>
          <a:xfrm>
            <a:off x="5083200" y="2704680"/>
            <a:ext cx="2025360" cy="118800"/>
          </a:xfrm>
          <a:prstGeom prst="rect">
            <a:avLst/>
          </a:prstGeom>
          <a:solidFill>
            <a:srgbClr val="02628C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u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7"/>
          <p:cNvSpPr/>
          <p:nvPr/>
        </p:nvSpPr>
        <p:spPr>
          <a:xfrm>
            <a:off x="-360" y="-360"/>
            <a:ext cx="3572280" cy="6857640"/>
          </a:xfrm>
          <a:prstGeom prst="rect">
            <a:avLst/>
          </a:prstGeom>
          <a:solidFill>
            <a:srgbClr val="029FA0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u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7"/>
          <p:cNvPicPr preferRelativeResize="0"/>
          <p:nvPr/>
        </p:nvPicPr>
        <p:blipFill rotWithShape="1">
          <a:blip r:embed="rId3">
            <a:alphaModFix/>
          </a:blip>
          <a:srcRect l="6033" t="11288" r="49219" b="11286"/>
          <a:stretch/>
        </p:blipFill>
        <p:spPr>
          <a:xfrm>
            <a:off x="0" y="0"/>
            <a:ext cx="3572280" cy="685764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7"/>
          <p:cNvSpPr txBox="1">
            <a:spLocks noGrp="1"/>
          </p:cNvSpPr>
          <p:nvPr>
            <p:ph type="body" idx="1"/>
          </p:nvPr>
        </p:nvSpPr>
        <p:spPr>
          <a:xfrm>
            <a:off x="4100400" y="528480"/>
            <a:ext cx="7300440" cy="1271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body" idx="2"/>
          </p:nvPr>
        </p:nvSpPr>
        <p:spPr>
          <a:xfrm>
            <a:off x="4100400" y="2400480"/>
            <a:ext cx="7300440" cy="2128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body" idx="3"/>
          </p:nvPr>
        </p:nvSpPr>
        <p:spPr>
          <a:xfrm>
            <a:off x="284400" y="528480"/>
            <a:ext cx="2970360" cy="47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9"/>
          <p:cNvSpPr txBox="1">
            <a:spLocks noGrp="1"/>
          </p:cNvSpPr>
          <p:nvPr>
            <p:ph type="title"/>
          </p:nvPr>
        </p:nvSpPr>
        <p:spPr>
          <a:xfrm>
            <a:off x="65592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4" name="Google Shape;24;p9"/>
          <p:cNvCxnSpPr/>
          <p:nvPr/>
        </p:nvCxnSpPr>
        <p:spPr>
          <a:xfrm rot="10800000" flipH="1">
            <a:off x="655920" y="1635840"/>
            <a:ext cx="10820400" cy="342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rgbClr val="029FA0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5" name="Google Shape;25;p9"/>
          <p:cNvSpPr/>
          <p:nvPr/>
        </p:nvSpPr>
        <p:spPr>
          <a:xfrm>
            <a:off x="7858440" y="1589400"/>
            <a:ext cx="3616920" cy="91800"/>
          </a:xfrm>
          <a:prstGeom prst="rect">
            <a:avLst/>
          </a:prstGeom>
          <a:solidFill>
            <a:srgbClr val="029FA0"/>
          </a:solidFill>
          <a:ln w="12600" cap="flat" cmpd="sng">
            <a:solidFill>
              <a:srgbClr val="029FA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u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9"/>
          <p:cNvSpPr txBox="1">
            <a:spLocks noGrp="1"/>
          </p:cNvSpPr>
          <p:nvPr>
            <p:ph type="body" idx="1"/>
          </p:nvPr>
        </p:nvSpPr>
        <p:spPr>
          <a:xfrm>
            <a:off x="655920" y="1971720"/>
            <a:ext cx="10819800" cy="571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body" idx="2"/>
          </p:nvPr>
        </p:nvSpPr>
        <p:spPr>
          <a:xfrm>
            <a:off x="655920" y="2614680"/>
            <a:ext cx="10819800" cy="372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"/>
          <p:cNvSpPr txBox="1">
            <a:spLocks noGrp="1"/>
          </p:cNvSpPr>
          <p:nvPr>
            <p:ph type="body" idx="4294967295"/>
          </p:nvPr>
        </p:nvSpPr>
        <p:spPr>
          <a:xfrm>
            <a:off x="1754280" y="1248840"/>
            <a:ext cx="8609400" cy="1455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FORMATION DES FORMATEURS SUR LES ENAS</a:t>
            </a:r>
            <a:endParaRPr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Module 3.1- FDF – </a:t>
            </a:r>
            <a:r>
              <a:rPr lang="fr-FR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Apprentissage chez l’</a:t>
            </a:r>
            <a:r>
              <a:rPr lang="fr-FR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Adulte </a:t>
            </a:r>
            <a:endParaRPr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" name="Google Shape;34;p1"/>
          <p:cNvSpPr txBox="1">
            <a:spLocks noGrp="1"/>
          </p:cNvSpPr>
          <p:nvPr>
            <p:ph type="body" idx="4294967295"/>
          </p:nvPr>
        </p:nvSpPr>
        <p:spPr>
          <a:xfrm>
            <a:off x="1754280" y="3195000"/>
            <a:ext cx="8683200" cy="1455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2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fr-FR" sz="1800" b="0" i="1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la fin de la session les participants seront capables de: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440" marR="0" lvl="0" indent="-2854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✔"/>
            </a:pPr>
            <a:r>
              <a:rPr lang="fr-F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Expliquer les principes clés e de l</a:t>
            </a:r>
            <a:r>
              <a:rPr lang="fr-F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’apprentissage chez les adultes et </a:t>
            </a:r>
            <a:r>
              <a:rPr lang="fr-FR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identifier les moyens de les mettre en pratiques 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9A320F09-0914-E08D-30AE-1AE3E579C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7349" y="5270742"/>
            <a:ext cx="4178842" cy="15872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"/>
          <p:cNvSpPr txBox="1">
            <a:spLocks noGrp="1"/>
          </p:cNvSpPr>
          <p:nvPr>
            <p:ph type="body" idx="4294967295"/>
          </p:nvPr>
        </p:nvSpPr>
        <p:spPr>
          <a:xfrm>
            <a:off x="284400" y="528480"/>
            <a:ext cx="2970360" cy="47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3300" b="1" i="0" u="none" strike="noStrike" cap="none">
                <a:latin typeface="Helvetica Neue"/>
                <a:ea typeface="Helvetica Neue"/>
                <a:cs typeface="Helvetica Neue"/>
                <a:sym typeface="Helvetica Neue"/>
              </a:rPr>
              <a:t>Apprenants Adultes</a:t>
            </a:r>
            <a:endParaRPr sz="3300" b="1" i="0" u="none" strike="noStrike" cap="none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1" name="Google Shape;41;p2"/>
          <p:cNvGrpSpPr/>
          <p:nvPr/>
        </p:nvGrpSpPr>
        <p:grpSpPr>
          <a:xfrm>
            <a:off x="3984840" y="535320"/>
            <a:ext cx="7383960" cy="4694700"/>
            <a:chOff x="3984840" y="535320"/>
            <a:chExt cx="7383960" cy="4694700"/>
          </a:xfrm>
        </p:grpSpPr>
        <p:sp>
          <p:nvSpPr>
            <p:cNvPr id="42" name="Google Shape;42;p2"/>
            <p:cNvSpPr/>
            <p:nvPr/>
          </p:nvSpPr>
          <p:spPr>
            <a:xfrm>
              <a:off x="3984840" y="535320"/>
              <a:ext cx="7383960" cy="4095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2"/>
            <p:cNvSpPr txBox="1"/>
            <p:nvPr/>
          </p:nvSpPr>
          <p:spPr>
            <a:xfrm>
              <a:off x="3984840" y="535320"/>
              <a:ext cx="7383900" cy="4694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457200" marR="0" lvl="0" indent="-40608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2628C"/>
                </a:buClr>
                <a:buSzPts val="2400"/>
                <a:buFont typeface="Helvetica Neue"/>
                <a:buChar char="•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Une préférence pour l'apprentissage autonome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25368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2628C"/>
                </a:buClr>
                <a:buSzPts val="2400"/>
                <a:buFont typeface="Helvetica Neue"/>
                <a:buNone/>
              </a:pP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40608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2628C"/>
                </a:buClr>
                <a:buSzPts val="2400"/>
                <a:buFont typeface="Helvetica Neue"/>
                <a:buChar char="•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Une capacité à </a:t>
              </a:r>
              <a:r>
                <a:rPr lang="fr-FR" sz="2400">
                  <a:latin typeface="Calibri"/>
                  <a:ea typeface="Calibri"/>
                  <a:cs typeface="Calibri"/>
                  <a:sym typeface="Calibri"/>
                </a:rPr>
                <a:t>s’appuyer sur</a:t>
              </a: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son expérience de vie pour faciliter l'apprentissage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406080" algn="l" rtl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>
                  <a:srgbClr val="02628C"/>
                </a:buClr>
                <a:buSzPts val="2400"/>
                <a:buFont typeface="Helvetica Neue"/>
                <a:buChar char="•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Une volonté d'apprendre lors de la transition vers de nouvelles fonctions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406080" algn="l" rtl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>
                  <a:srgbClr val="02628C"/>
                </a:buClr>
                <a:buSzPts val="2400"/>
                <a:buFont typeface="Helvetica Neue"/>
                <a:buChar char="•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Une volonté d'appliquer immédiatement les nouvelles connaissances acquises à des situations et des problèmes concrets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406080" algn="l" rtl="0">
                <a:lnSpc>
                  <a:spcPct val="100000"/>
                </a:lnSpc>
                <a:spcBef>
                  <a:spcPts val="1400"/>
                </a:spcBef>
                <a:spcAft>
                  <a:spcPts val="0"/>
                </a:spcAft>
                <a:buClr>
                  <a:srgbClr val="02628C"/>
                </a:buClr>
                <a:buSzPts val="2400"/>
                <a:buFont typeface="Helvetica Neue"/>
                <a:buChar char="•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Une tendance à être motivé de manière interne (plutôt qu'externe)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"/>
          <p:cNvSpPr txBox="1">
            <a:spLocks noGrp="1"/>
          </p:cNvSpPr>
          <p:nvPr>
            <p:ph type="title" idx="4294967295"/>
          </p:nvPr>
        </p:nvSpPr>
        <p:spPr>
          <a:xfrm>
            <a:off x="318240" y="629640"/>
            <a:ext cx="11017800" cy="1142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280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Activité 1 – Appliquer les théories de l'apprentissage chez l'adulte</a:t>
            </a:r>
            <a:endParaRPr sz="280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49" name="Google Shape;49;p3"/>
          <p:cNvGrpSpPr/>
          <p:nvPr/>
        </p:nvGrpSpPr>
        <p:grpSpPr>
          <a:xfrm>
            <a:off x="396360" y="2079360"/>
            <a:ext cx="11336040" cy="4034520"/>
            <a:chOff x="396360" y="2079360"/>
            <a:chExt cx="11336040" cy="4034520"/>
          </a:xfrm>
        </p:grpSpPr>
        <p:sp>
          <p:nvSpPr>
            <p:cNvPr id="50" name="Google Shape;50;p3"/>
            <p:cNvSpPr/>
            <p:nvPr/>
          </p:nvSpPr>
          <p:spPr>
            <a:xfrm>
              <a:off x="396360" y="2079360"/>
              <a:ext cx="11336040" cy="40345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3"/>
            <p:cNvSpPr txBox="1"/>
            <p:nvPr/>
          </p:nvSpPr>
          <p:spPr>
            <a:xfrm>
              <a:off x="396360" y="2079360"/>
              <a:ext cx="11336040" cy="40345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marR="0" lvl="0" indent="-38052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5554"/>
                </a:buClr>
                <a:buSzPts val="2400"/>
                <a:buFont typeface="Noto Sans Symbols"/>
                <a:buAutoNum type="arabicPeriod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Comment avons-nous appliqué ces principes d'apprentissage de l'adulte dans ce cours jusqu'à présent ?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457200" marR="0" lvl="0" indent="-380520" algn="l" rtl="0">
                <a:lnSpc>
                  <a:spcPct val="115000"/>
                </a:lnSpc>
                <a:spcBef>
                  <a:spcPts val="601"/>
                </a:spcBef>
                <a:spcAft>
                  <a:spcPts val="0"/>
                </a:spcAft>
                <a:buClr>
                  <a:srgbClr val="545554"/>
                </a:buClr>
                <a:buSzPts val="2400"/>
                <a:buFont typeface="Noto Sans Symbols"/>
                <a:buAutoNum type="arabicPeriod"/>
              </a:pPr>
              <a:r>
                <a:rPr lang="fr-FR" sz="24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Qu'aurions-nous pu faire de plus pour mieux les appliquer ?</a:t>
              </a:r>
              <a:endParaRPr sz="2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"/>
          <p:cNvSpPr txBox="1">
            <a:spLocks noGrp="1"/>
          </p:cNvSpPr>
          <p:nvPr>
            <p:ph type="title" idx="4294967295"/>
          </p:nvPr>
        </p:nvSpPr>
        <p:spPr>
          <a:xfrm>
            <a:off x="318240" y="629640"/>
            <a:ext cx="11017800" cy="1142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280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Activité 2 – Adapter les Objectifs Pédagogiques</a:t>
            </a:r>
            <a:endParaRPr sz="280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7" name="Google Shape;57;p4"/>
          <p:cNvGrpSpPr/>
          <p:nvPr/>
        </p:nvGrpSpPr>
        <p:grpSpPr>
          <a:xfrm>
            <a:off x="396360" y="2079360"/>
            <a:ext cx="11336040" cy="4034520"/>
            <a:chOff x="396360" y="2079360"/>
            <a:chExt cx="11336040" cy="4034520"/>
          </a:xfrm>
        </p:grpSpPr>
        <p:sp>
          <p:nvSpPr>
            <p:cNvPr id="58" name="Google Shape;58;p4"/>
            <p:cNvSpPr/>
            <p:nvPr/>
          </p:nvSpPr>
          <p:spPr>
            <a:xfrm>
              <a:off x="396360" y="2079360"/>
              <a:ext cx="11336040" cy="40345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1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4"/>
            <p:cNvSpPr txBox="1"/>
            <p:nvPr/>
          </p:nvSpPr>
          <p:spPr>
            <a:xfrm>
              <a:off x="396360" y="2079360"/>
              <a:ext cx="11336040" cy="40345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200" b="1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Dans votre groupe, réfléchissez </a:t>
              </a:r>
              <a:r>
                <a:rPr lang="fr-FR" sz="22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sur le public cible qui vous a été attribué</a:t>
              </a:r>
              <a:endParaRPr sz="22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01"/>
                </a:spcBef>
                <a:spcAft>
                  <a:spcPts val="0"/>
                </a:spcAft>
                <a:buNone/>
              </a:pPr>
              <a:endParaRPr sz="22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01"/>
                </a:spcBef>
                <a:spcAft>
                  <a:spcPts val="0"/>
                </a:spcAft>
                <a:buNone/>
              </a:pPr>
              <a:r>
                <a:rPr lang="fr-FR" sz="2200" b="1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Discutez</a:t>
              </a:r>
              <a:r>
                <a:rPr lang="fr-FR" sz="22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leurs besoins d'apprentissage en relation avec les ENAS</a:t>
              </a:r>
              <a:endParaRPr sz="22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601"/>
                </a:spcBef>
                <a:spcAft>
                  <a:spcPts val="0"/>
                </a:spcAft>
                <a:buNone/>
              </a:pPr>
              <a:endParaRPr sz="22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1199"/>
                </a:spcBef>
                <a:spcAft>
                  <a:spcPts val="0"/>
                </a:spcAft>
                <a:buNone/>
              </a:pPr>
              <a:r>
                <a:rPr lang="fr-FR" sz="2200" b="1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Adaptez </a:t>
              </a:r>
              <a:r>
                <a:rPr lang="fr-FR" sz="22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les Objectifs </a:t>
              </a:r>
              <a:r>
                <a:rPr lang="fr-FR" sz="2200">
                  <a:latin typeface="Calibri"/>
                  <a:ea typeface="Calibri"/>
                  <a:cs typeface="Calibri"/>
                  <a:sym typeface="Calibri"/>
                </a:rPr>
                <a:t>d’apprentissage </a:t>
              </a:r>
              <a:r>
                <a:rPr lang="fr-FR" sz="2200" b="0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et le programme de cette formation de  formateurs (FDF) pour votre public cible</a:t>
              </a:r>
              <a:endParaRPr sz="22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1199"/>
                </a:spcBef>
                <a:spcAft>
                  <a:spcPts val="0"/>
                </a:spcAft>
                <a:buNone/>
              </a:pPr>
              <a:endParaRPr sz="14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1199"/>
                </a:spcBef>
                <a:spcAft>
                  <a:spcPts val="0"/>
                </a:spcAft>
                <a:buNone/>
              </a:pPr>
              <a:r>
                <a:rPr lang="fr-FR" sz="2200" b="1" u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Soyez prêts à faire un retour dans 20 minutes </a:t>
              </a:r>
              <a:endParaRPr sz="2200" b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0" name="Google Shape;6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91600" y="554760"/>
            <a:ext cx="1144440" cy="91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Macintosh PowerPoint</Application>
  <PresentationFormat>Widescreen</PresentationFormat>
  <Paragraphs>23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Helvetica Neue</vt:lpstr>
      <vt:lpstr>Noto Sans Symbols</vt:lpstr>
      <vt:lpstr>Office</vt:lpstr>
      <vt:lpstr>Office</vt:lpstr>
      <vt:lpstr>Office</vt:lpstr>
      <vt:lpstr>PowerPoint Presentation</vt:lpstr>
      <vt:lpstr>PowerPoint Presentation</vt:lpstr>
      <vt:lpstr>Activité 1 – Appliquer les théories de l'apprentissage chez l'adulte</vt:lpstr>
      <vt:lpstr>Activité 2 – Adapter les Objectifs Pédagogiques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Elena</dc:creator>
  <cp:lastModifiedBy>Kyra Loat</cp:lastModifiedBy>
  <cp:revision>1</cp:revision>
  <dcterms:modified xsi:type="dcterms:W3CDTF">2026-01-14T18:48:18Z</dcterms:modified>
</cp:coreProperties>
</file>